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68" r:id="rId3"/>
    <p:sldId id="276" r:id="rId4"/>
    <p:sldId id="274" r:id="rId5"/>
    <p:sldId id="280" r:id="rId6"/>
    <p:sldId id="270" r:id="rId7"/>
    <p:sldId id="271" r:id="rId8"/>
    <p:sldId id="262" r:id="rId9"/>
    <p:sldId id="261" r:id="rId10"/>
    <p:sldId id="257" r:id="rId11"/>
    <p:sldId id="264" r:id="rId12"/>
    <p:sldId id="277" r:id="rId13"/>
    <p:sldId id="279" r:id="rId14"/>
    <p:sldId id="278" r:id="rId15"/>
    <p:sldId id="265" r:id="rId16"/>
    <p:sldId id="281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858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BBA10-82F5-4891-B623-94DCD4D87E83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D0E61-3D0D-46EB-ADF3-C67E51E21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93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E61-3D0D-46EB-ADF3-C67E51E214E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935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2935569-984A-4BE5-B089-837AC253E02F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090EF06-DBC4-451C-AB06-E728FE83A19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2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2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620688"/>
            <a:ext cx="8568952" cy="3816424"/>
          </a:xfr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36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Деятельность </a:t>
            </a:r>
            <a:br>
              <a:rPr lang="ru-RU" sz="36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5400" cap="none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zevir" panose="020B06030503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6000" cap="none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000" dirty="0">
                <a:ln w="5000" cmpd="sng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Отдела информационной </a:t>
            </a:r>
            <a:r>
              <a:rPr lang="ru-RU" sz="4000" dirty="0" smtClean="0">
                <a:ln w="5000" cmpd="sng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политики</a:t>
            </a:r>
            <a:r>
              <a:rPr lang="ru-RU" sz="4400" cap="none" dirty="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4400" cap="none" dirty="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Кемеровской областной научной библиотеки </a:t>
            </a:r>
            <a:br>
              <a:rPr lang="ru-RU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им. В.Д. Фёдорова в 201</a:t>
            </a:r>
            <a:r>
              <a:rPr lang="en-US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r>
              <a:rPr lang="ru-RU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году</a:t>
            </a:r>
            <a:endParaRPr lang="ru-RU" sz="2400" cap="none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344" y="4437112"/>
            <a:ext cx="1213104" cy="7010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800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9210" y="608638"/>
            <a:ext cx="6912768" cy="2345182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spc="-15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5165" y="692696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крупных мероприятиях общероссийского </a:t>
            </a:r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масштаба </a:t>
            </a:r>
          </a:p>
          <a:p>
            <a:pPr lvl="0"/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пресс-служба ведет свою деятельность в расширенном составе для обеспечения оперативной работы</a:t>
            </a:r>
          </a:p>
          <a:p>
            <a:pPr lvl="0"/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штаба мероприятия.</a:t>
            </a:r>
            <a:endParaRPr lang="ru-RU" sz="2000" dirty="0">
              <a:ln w="317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D:\2016 ИСХОДНИКИ\2016_11_7-10_ФОРУМ\2016_11_08_Форум VIII\IMG_18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19226"/>
            <a:ext cx="4973537" cy="3315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51" name="Picture 7" descr="D:\00_Материалы\2016\Презентация _Инфополитика 2016\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011" y="4365104"/>
            <a:ext cx="3327934" cy="1864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  <p:pic>
        <p:nvPicPr>
          <p:cNvPr id="11" name="Picture 10" descr="D:\00_Материалы\2016\ФОРУМ\Подборка фото БФ VIII\IMG_20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011" y="1844509"/>
            <a:ext cx="3327934" cy="22186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52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59270" y="716722"/>
            <a:ext cx="8733209" cy="696053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Создано более 50</a:t>
            </a:r>
            <a:r>
              <a:rPr lang="ru-RU" sz="20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информационных роликов</a:t>
            </a:r>
            <a:r>
              <a:rPr lang="ru-RU" sz="2000" b="0" cap="none" dirty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видеозаставок и </a:t>
            </a:r>
            <a:r>
              <a:rPr lang="ru-RU" sz="2000" b="0" cap="none" dirty="0" err="1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видеопрезентаций</a:t>
            </a:r>
            <a:r>
              <a:rPr lang="ru-RU" sz="20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2" name="Picture 4" descr="D:\00_Материалы\2016\Презентация _Инфополитика 2016\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82" y="1628800"/>
            <a:ext cx="4031086" cy="22583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3" name="Picture 5" descr="D:\00_Материалы\2016\Презентация _Инфополитика 2016\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57951"/>
            <a:ext cx="4536505" cy="25414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0" name="Picture 2" descr="D:\00_Материалы\2016\Презентация _Инфополитика 2016\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66" y="3887102"/>
            <a:ext cx="4032672" cy="2259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  <p:pic>
        <p:nvPicPr>
          <p:cNvPr id="10" name="Picture 2" descr="D:\00_Материалы\2016\Заставки\Корницкий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693" y="1628800"/>
            <a:ext cx="3470245" cy="1953693"/>
          </a:xfrm>
          <a:prstGeom prst="roundRect">
            <a:avLst>
              <a:gd name="adj" fmla="val 682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7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53464" y="714116"/>
            <a:ext cx="8121649" cy="696053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Создано более 40 </a:t>
            </a:r>
            <a:r>
              <a:rPr lang="ru-RU" sz="20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тематических заставок и электронных открыток.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4" name="Picture 2" descr="D:\00_Материалы\2016\Заставки\8марта2016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0169"/>
            <a:ext cx="268748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00_Материалы\2016\Заставки\Германия в чемодане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387" y="1437469"/>
            <a:ext cx="2639765" cy="148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00_Материалы\2016\Заставки\день-библиотек20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2722244" cy="153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00_Материалы\2016\Заставки\Корницкий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387" y="3112917"/>
            <a:ext cx="2639765" cy="14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00_Материалы\2016\Заставки\Логотип_VIII-Сибирский-библиотечный-форум-РЕЗОЛЮЦИЯ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428" y="1437469"/>
            <a:ext cx="2642036" cy="148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D:\00_Материалы\2016\Заставки\Регионы-форум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428" y="3112916"/>
            <a:ext cx="2642036" cy="14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D:\00_Материалы\2016\Заставки\С-днем-матери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60" y="4792595"/>
            <a:ext cx="2686420" cy="151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D:\00_Материалы\2016\Заставки\тотальный диктант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117" y="4797152"/>
            <a:ext cx="2736304" cy="153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96081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251520" y="714116"/>
            <a:ext cx="8815464" cy="842676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Создано 2 </a:t>
            </a:r>
            <a:r>
              <a:rPr lang="ru-RU" sz="24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обучающих мультимедийные презентации</a:t>
            </a:r>
          </a:p>
          <a:p>
            <a:pPr algn="l"/>
            <a:r>
              <a:rPr lang="ru-RU" sz="24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социальным медиа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D:\00_Материалы\2016\Презентация _Инфополитика 2016\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4693956" cy="3585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9" name="Picture 5" descr="D:\00_Материалы\2016\Презентация _Инфополитика 2016\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278" y="1410169"/>
            <a:ext cx="4247835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Прямоугольник 9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0196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53464" y="714116"/>
            <a:ext cx="8121649" cy="696053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Отснято более 15 000 </a:t>
            </a:r>
            <a:r>
              <a:rPr lang="ru-RU" sz="20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кадров:  освещение культурно – массовых и профессиональных мероприятий.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18" name="Picture 2" descr="D:\00_Материалы\2016\Презентация _Инфополитика 2016\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46" y="1772816"/>
            <a:ext cx="4769147" cy="328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2016 ИСХОДНИКИ\2016_04_19_Детский спектакль\2016_04_19_Детский спектакль\IMG_44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144" y="1984280"/>
            <a:ext cx="2828510" cy="188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2016 ИСХОДНИКИ\2016_12_02_Премия РБК\2016_12_02_Премия  РБК\IMG_34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651" y="4528508"/>
            <a:ext cx="1448381" cy="195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D:\2016 ИСХОДНИКИ\2016_11_01_Хэллоуин\2016_11_01_Хэллоуин\IMG_15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08544"/>
            <a:ext cx="3646844" cy="2474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D:\2016 ИСХОДНИКИ\2016_12_05_Новые работники\2016_12_05_Новые работники\IMG_348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644" y="1984280"/>
            <a:ext cx="1238264" cy="188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D:\00_Материалы\2016\ФОРУМ\Подборка фото БФ VIII\IMG_220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30" y="4465052"/>
            <a:ext cx="3037563" cy="191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  <p:pic>
        <p:nvPicPr>
          <p:cNvPr id="9220" name="Picture 4" descr="D:\2016 ИСХОДНИКИ\2016_06_20_Медалька\2016_06_20_Медалька\IMG_769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144" y="3451542"/>
            <a:ext cx="872909" cy="138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26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9210" y="608637"/>
            <a:ext cx="8651262" cy="2404069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Пользователи библиотеки своевременно и оперативно получают информацию об акциях и мероприятиях, проводимых в  библиотеке,</a:t>
            </a:r>
            <a:r>
              <a:rPr lang="en-US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через официальный сайт. Сопровождение сайта осуществляется специалистами ОИП.</a:t>
            </a:r>
            <a:endParaRPr lang="ru-RU" sz="1800" cap="none" spc="-150" dirty="0" smtClean="0">
              <a:ln w="317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D:\00_Материалы\2016\Презентация _Инфополитика 2016\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96" y="1841471"/>
            <a:ext cx="4099553" cy="3469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D:\00_Материалы\2016\Презентация _Инфополитика 2016\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1841471"/>
            <a:ext cx="2947425" cy="2423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0" name="Picture 2" descr="D:\00_Материалы\2016\Презентация _Инфополитика 2016\3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35999"/>
            <a:ext cx="3136326" cy="2578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91756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9210" y="608637"/>
            <a:ext cx="8651262" cy="2404069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Типография библиотеки обеспечивает мероприятия</a:t>
            </a:r>
            <a:r>
              <a:rPr lang="ru-RU" sz="1800" b="0" cap="none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буклетами</a:t>
            </a:r>
            <a:r>
              <a:rPr lang="ru-RU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рекламной и сувенирной продукцией. </a:t>
            </a:r>
          </a:p>
          <a:p>
            <a:pPr algn="l"/>
            <a:endParaRPr lang="ru-RU" sz="1800" b="0" cap="none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r>
              <a:rPr lang="ru-RU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Количество заказов - более 700 </a:t>
            </a:r>
          </a:p>
          <a:p>
            <a:pPr algn="l"/>
            <a:r>
              <a:rPr lang="ru-RU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Количество печатных единиц – более 22 000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\\192.168.9.45\отдел информационной политики и внешних связей\OIP\Рекламная листовка согласование\Листовка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660264"/>
            <a:ext cx="127296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00_Материалы\2016\Афиши\Афиша А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4353"/>
            <a:ext cx="2096935" cy="296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:\01_ ФОТО\ФОТОКЛУБ ТОМЬ\2. ВЫСТАВКИ\_vneIjJVk4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505491"/>
            <a:ext cx="1961774" cy="295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:\01_ ФОТО\ФОТОКЛУБ ТОМЬ\2. ВЫСТАВКИ\kcG_hbgIFX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524" y="2505491"/>
            <a:ext cx="2075155" cy="293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292022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620688"/>
            <a:ext cx="8568952" cy="3816424"/>
          </a:xfr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36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Деятельность </a:t>
            </a:r>
            <a:br>
              <a:rPr lang="ru-RU" sz="36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5400" cap="none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zevir" panose="020B06030503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6000" cap="none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4000" dirty="0">
                <a:ln w="5000" cmpd="sng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Отдела информационной </a:t>
            </a:r>
            <a:r>
              <a:rPr lang="ru-RU" sz="4000" dirty="0" smtClean="0">
                <a:ln w="5000" cmpd="sng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политики</a:t>
            </a:r>
            <a:r>
              <a:rPr lang="ru-RU" sz="4400" cap="none" dirty="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4400" cap="none" dirty="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Кемеровской областной научной библиотеки </a:t>
            </a:r>
            <a:br>
              <a:rPr lang="ru-RU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им. В.Д. Фёдорова в 201</a:t>
            </a:r>
            <a:r>
              <a:rPr lang="en-US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r>
              <a:rPr lang="ru-RU" sz="2400" cap="non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году</a:t>
            </a:r>
            <a:endParaRPr lang="ru-RU" sz="2400" cap="none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344" y="4437112"/>
            <a:ext cx="1213104" cy="7010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688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0" y="476950"/>
            <a:ext cx="9066984" cy="936104"/>
          </a:xfr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000" cap="none" dirty="0" smtClean="0">
                <a:ln w="5000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Основные задачи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информационной политики</a:t>
            </a:r>
            <a:r>
              <a:rPr lang="ru-RU" sz="2000" cap="none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000" cap="none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sz="2000" cap="none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0936" y="980728"/>
            <a:ext cx="837083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Разработка</a:t>
            </a:r>
            <a:r>
              <a:rPr lang="ru-RU" sz="1600" dirty="0"/>
              <a:t>, реализация и совершенствование информационной политики библиотеки</a:t>
            </a:r>
            <a:r>
              <a:rPr lang="ru-RU" sz="1600" dirty="0" smtClean="0"/>
              <a:t>;</a:t>
            </a:r>
          </a:p>
          <a:p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Информирование </a:t>
            </a:r>
            <a:r>
              <a:rPr lang="ru-RU" sz="1600" dirty="0"/>
              <a:t>населения о деятельности библиотеки через средства массовой информации (далее СМИ) и Интернет-ресурсы</a:t>
            </a:r>
            <a:r>
              <a:rPr lang="ru-RU" sz="1600" dirty="0" smtClean="0"/>
              <a:t>;</a:t>
            </a:r>
          </a:p>
          <a:p>
            <a:endParaRPr lang="ru-RU" sz="16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Координация </a:t>
            </a:r>
            <a:r>
              <a:rPr lang="ru-RU" sz="1600" dirty="0"/>
              <a:t>информационной деятельности сотрудников учреждения, ответственных за подготовку материалов, предназначенных для СМИ и других публичных источников</a:t>
            </a:r>
            <a:r>
              <a:rPr lang="ru-RU" sz="1600" dirty="0" smtClean="0"/>
              <a:t>;</a:t>
            </a:r>
          </a:p>
          <a:p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Установление </a:t>
            </a:r>
            <a:r>
              <a:rPr lang="ru-RU" sz="1600" dirty="0"/>
              <a:t>и поддержание внешних связей библиотеки</a:t>
            </a:r>
            <a:r>
              <a:rPr lang="ru-RU" sz="1600" dirty="0" smtClean="0"/>
              <a:t>;</a:t>
            </a:r>
          </a:p>
          <a:p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Организация </a:t>
            </a:r>
            <a:r>
              <a:rPr lang="ru-RU" sz="1600" dirty="0"/>
              <a:t>выпуска издательской продукции, в том числе </a:t>
            </a:r>
            <a:r>
              <a:rPr lang="ru-RU" sz="1600" dirty="0" err="1"/>
              <a:t>видеопрезентаций</a:t>
            </a:r>
            <a:r>
              <a:rPr lang="ru-RU" sz="1600" dirty="0" smtClean="0"/>
              <a:t>;</a:t>
            </a:r>
          </a:p>
          <a:p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 </a:t>
            </a:r>
            <a:r>
              <a:rPr lang="ru-RU" sz="1600" dirty="0"/>
              <a:t>организация выпуска корпоративной идентификации и контроль за соблюдением стандартов фирменного стиля</a:t>
            </a:r>
            <a:r>
              <a:rPr lang="ru-RU" sz="1600" dirty="0" smtClean="0"/>
              <a:t>;</a:t>
            </a:r>
          </a:p>
          <a:p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/>
              <a:t>внедрение новых принципов эффективной организации издательской деятельности библиотеки, обеспечивающей конкурентоспособность в области создания, продвижения и предложения информационных продуктов и услуг в условиях информационного общества.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600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0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9210" y="470647"/>
            <a:ext cx="8897774" cy="188425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Деятельность учреждения освещена  </a:t>
            </a:r>
            <a:r>
              <a:rPr lang="ru-RU" sz="2000" b="0" cap="none" spc="-15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 федеральных сайтах Министерства культуры,  Российской библиотечной ассоциации, Администрации </a:t>
            </a:r>
            <a:r>
              <a:rPr lang="ru-RU" sz="2000" b="0" cap="none" spc="-150" dirty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</a:t>
            </a:r>
            <a:r>
              <a:rPr lang="ru-RU" sz="20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емеровской области и Департамента культуры и национальной политики КО.</a:t>
            </a:r>
          </a:p>
          <a:p>
            <a:r>
              <a:rPr lang="ru-RU" sz="200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Опубликовано более 90 пресс-релизов</a:t>
            </a:r>
            <a:endParaRPr lang="ru-RU" sz="2000" cap="none" spc="-150" dirty="0">
              <a:ln w="5000" cmpd="sng">
                <a:noFill/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0" y="125015"/>
            <a:ext cx="591773" cy="341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2016 </a:t>
            </a:r>
            <a:r>
              <a:rPr lang="ru-RU" sz="1100" dirty="0"/>
              <a:t>году</a:t>
            </a:r>
          </a:p>
        </p:txBody>
      </p:sp>
      <p:pic>
        <p:nvPicPr>
          <p:cNvPr id="3074" name="Picture 2" descr="D:\00_Материалы\2016\Презентация _Инфополитика 2016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3"/>
            <a:ext cx="3312368" cy="2656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9" name="Picture 7" descr="D:\00_Материалы\2016\Презентация _Инфополитика 2016\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91" y="2755098"/>
            <a:ext cx="3409231" cy="2733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8" name="Picture 6" descr="D:\00_Материалы\2016\Презентация _Инфополитика 2016\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324266"/>
            <a:ext cx="3601420" cy="2185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00_Материалы\2016\Презентация _Инфополитика 2016\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20640"/>
            <a:ext cx="3714924" cy="2978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6" name="Picture 2" descr="D:\00_Материалы\2016\Презентация _Инфополитика 2016\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629392"/>
            <a:ext cx="3024336" cy="2906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23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9210" y="608637"/>
            <a:ext cx="8651262" cy="2404069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cap="none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официальных группах социальных сетей библиотеки размещаются информационные материалы, анонсы, фотоотчеты и видеоматериалы.</a:t>
            </a:r>
            <a:endParaRPr lang="ru-RU" sz="2000" cap="none" spc="-150" dirty="0">
              <a:ln w="317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D:\00_Материалы\ФУТАЖИ\Социальные сети\faceboo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77" y="2807876"/>
            <a:ext cx="2011460" cy="58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00_Материалы\ФУТАЖИ\Социальные сети\imag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77" y="5492940"/>
            <a:ext cx="974378" cy="97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00_Материалы\ФУТАЖИ\Социальные сети\logo_twitter_withbird_1000_allblu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77" y="5042866"/>
            <a:ext cx="2419753" cy="450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00_Материалы\ФУТАЖИ\Социальные сети\instagram-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77" y="4402218"/>
            <a:ext cx="2011460" cy="54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00_Материалы\ФУТАЖИ\Социальные сети\logo-vkontakt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11" y="2035828"/>
            <a:ext cx="2026526" cy="50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00_Материалы\ФУТАЖИ\Социальные сети\odnoklassniki-log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77" y="3581168"/>
            <a:ext cx="2011460" cy="61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497104" y="2852691"/>
            <a:ext cx="3191020" cy="58208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1417</a:t>
            </a:r>
            <a:r>
              <a:rPr lang="en-US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подписчиков, 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511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постов </a:t>
            </a:r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486840" y="2035828"/>
            <a:ext cx="3309296" cy="58208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935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подписчиков, 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690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постов </a:t>
            </a:r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486840" y="3581168"/>
            <a:ext cx="3309296" cy="58208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1181</a:t>
            </a:r>
            <a:r>
              <a:rPr lang="en-US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подписчиков, 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390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постов</a:t>
            </a:r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86840" y="4374147"/>
            <a:ext cx="3309296" cy="58208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161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подписчик, 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43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</a:t>
            </a:r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699792" y="5002223"/>
            <a:ext cx="3096344" cy="58208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r>
              <a:rPr lang="en-US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читателя, 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650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постов, </a:t>
            </a:r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619672" y="5805264"/>
            <a:ext cx="5688632" cy="58208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US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подписчика, 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10 241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просмотр, </a:t>
            </a:r>
            <a:r>
              <a:rPr lang="ru-RU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109 </a:t>
            </a:r>
            <a:r>
              <a:rPr lang="ru-RU" sz="1600" b="0" cap="none" spc="-150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видеороликов</a:t>
            </a:r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endParaRPr lang="ru-RU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221657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9210" y="608637"/>
            <a:ext cx="8651262" cy="1524219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cap="none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официальных группах социальных сетей библиотеки размещаются информационные материалы, анонсы, фотоотчеты и видеоматериалы.</a:t>
            </a:r>
            <a:endParaRPr lang="ru-RU" sz="2000" cap="none" spc="-150" dirty="0">
              <a:ln w="317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5" descr="D:\00_Материалы\2016\ФОРУМ\1\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79" y="1739354"/>
            <a:ext cx="2336761" cy="2920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6" descr="D:\00_Материалы\2016\Презентация _Инфополитика 2016\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557" y="3666993"/>
            <a:ext cx="2897459" cy="2594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00_Материалы\2016\Презентация _Инфополитика 2016\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02528"/>
            <a:ext cx="2736304" cy="2902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7" descr="D:\00_Материалы\2016\Презентация _Инфополитика 2016\2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28" y="3002483"/>
            <a:ext cx="2400636" cy="32589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D:\00_Материалы\2016\Презентация _Инфополитика 2016\1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808" y="1702112"/>
            <a:ext cx="2125712" cy="214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" name="Прямоугольник 10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423269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53951" y="572051"/>
            <a:ext cx="87404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Основной тематикой материалов явилось освещение </a:t>
            </a:r>
          </a:p>
          <a:p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культурно – просветительской деятельности </a:t>
            </a:r>
          </a:p>
          <a:p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115</a:t>
            </a:r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статей в прессе, 22 телевизионных и 13 </a:t>
            </a:r>
            <a:r>
              <a:rPr lang="ru-RU" sz="2000" dirty="0" err="1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радиосюжетов</a:t>
            </a:r>
            <a:r>
              <a:rPr lang="ru-RU" sz="2000" dirty="0" smtClean="0">
                <a:ln w="317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 </a:t>
            </a:r>
            <a:endParaRPr lang="ru-RU" dirty="0">
              <a:ln w="3175" cmpd="sng">
                <a:solidFill>
                  <a:schemeClr val="tx1"/>
                </a:solidFill>
                <a:prstDash val="solid"/>
              </a:ln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D:\00_Материалы\2016\Презентация _Инфополитика 2016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5"/>
            <a:ext cx="3452817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D:\00_Материалы\2016\Презентация _Инфополитика 2016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87870"/>
            <a:ext cx="4176464" cy="2404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00_Материалы\2016\Презентация _Инфополитика 2016\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388" y="1772816"/>
            <a:ext cx="3813137" cy="2848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D:\2016 ИСХОДНИКИ\2016_11_7-10_ФОРУМ\_kIzSmyIXs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683376"/>
            <a:ext cx="3200356" cy="18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03662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3933" y="546491"/>
            <a:ext cx="8249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течение года библиотека активно освещала свою деятельность в Год российского кино, рассказывая населению Кемеровской области о своих проектах и новых услугах, которыми может воспользоваться любой читатель библиотеки.</a:t>
            </a:r>
            <a:endParaRPr lang="ru-RU" dirty="0">
              <a:ln w="3175" cmpd="sng">
                <a:solidFill>
                  <a:srgbClr val="FFFFFF"/>
                </a:solidFill>
                <a:prstDash val="solid"/>
              </a:ln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D:\00_Материалы\2016\Презентация _Инфополитика 2016\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52" y="1746820"/>
            <a:ext cx="2520281" cy="22522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00_Материалы\2016\Презентация _Инфополитика 2016\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767" y="2087685"/>
            <a:ext cx="2634666" cy="23699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00_Материалы\2016\Презентация _Инфополитика 2016\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61" y="4077072"/>
            <a:ext cx="4052191" cy="22861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00_Материалы\2016\Презентация _Инфополитика 2016\retina-logo-544x1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858" y="1684151"/>
            <a:ext cx="2439140" cy="807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D:\00_Материалы\2016\Презентация _Инфополитика 2016\1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049" y="2556971"/>
            <a:ext cx="2250892" cy="2884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00_Материалы\2016\Презентация _Инфополитика 2016\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501" y="3212976"/>
            <a:ext cx="2762449" cy="253191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96627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9210" y="608637"/>
            <a:ext cx="7931182" cy="2404069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печатных СМИ </a:t>
            </a:r>
          </a:p>
          <a:p>
            <a:pPr algn="l"/>
            <a:r>
              <a:rPr lang="ru-RU" sz="24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размещено 115 статей, заметок, репортажей.</a:t>
            </a:r>
            <a:endParaRPr lang="ru-RU" sz="2400" b="0" cap="none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r>
              <a:rPr lang="ru-RU" sz="24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1800" b="0" cap="none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766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D:\00_Материалы\2016\ФОРУМ\1\IMG_2967-как-смарт-объект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49" y="1810671"/>
            <a:ext cx="3209419" cy="4426785"/>
          </a:xfrm>
          <a:prstGeom prst="roundRect">
            <a:avLst>
              <a:gd name="adj" fmla="val 379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3074" name="Picture 2" descr="D:\00_Материалы\2016\Презентация _Инфополитика 2016\huTlZNzc1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815" y="1810671"/>
            <a:ext cx="3068274" cy="4426786"/>
          </a:xfrm>
          <a:prstGeom prst="roundRect">
            <a:avLst>
              <a:gd name="adj" fmla="val 465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173942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69210" y="608637"/>
            <a:ext cx="8435238" cy="660123"/>
          </a:xfrm>
          <a:prstGeom prst="rect">
            <a:avLst/>
          </a:prstGeom>
          <a:ln>
            <a:noFill/>
          </a:ln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 аккаунт </a:t>
            </a:r>
            <a:r>
              <a:rPr lang="en-US" sz="20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Instagram</a:t>
            </a:r>
            <a:r>
              <a:rPr lang="ru-RU" sz="20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который подписалось </a:t>
            </a:r>
            <a:r>
              <a:rPr lang="en-US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16</a:t>
            </a:r>
            <a:r>
              <a:rPr lang="ru-RU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 человек</a:t>
            </a:r>
            <a:r>
              <a:rPr lang="en-US" sz="18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1800" b="0" cap="none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l"/>
            <a:r>
              <a:rPr lang="ru-RU" sz="2400" b="0" cap="none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1800" b="0" cap="none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2" y="118774"/>
            <a:ext cx="606552" cy="350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 descr="D:\00_Материалы\2016\Презентация _Инфополитика 2016\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44" y="1412776"/>
            <a:ext cx="4281284" cy="4325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3" name="Picture 3" descr="D:\00_Материалы\2016\Презентация _Инфополитика 2016\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848" y="2060849"/>
            <a:ext cx="3135986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Прямоугольник 6"/>
          <p:cNvSpPr/>
          <p:nvPr/>
        </p:nvSpPr>
        <p:spPr>
          <a:xfrm>
            <a:off x="786064" y="188640"/>
            <a:ext cx="82809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Деятельность </a:t>
            </a:r>
            <a:r>
              <a:rPr lang="ru-RU" sz="1100" dirty="0" smtClean="0"/>
              <a:t>ОИП Кемеровской </a:t>
            </a:r>
            <a:r>
              <a:rPr lang="ru-RU" sz="1100" dirty="0"/>
              <a:t>областной научной библиотеки </a:t>
            </a:r>
            <a:r>
              <a:rPr lang="ru-RU" sz="1100" dirty="0" smtClean="0"/>
              <a:t> им</a:t>
            </a:r>
            <a:r>
              <a:rPr lang="ru-RU" sz="1100" dirty="0"/>
              <a:t>. В.Д. Фёдорова </a:t>
            </a:r>
            <a:r>
              <a:rPr lang="ru-RU" sz="1100" dirty="0" smtClean="0"/>
              <a:t> в 201</a:t>
            </a:r>
            <a:r>
              <a:rPr lang="en-US" sz="1100" dirty="0" smtClean="0"/>
              <a:t>6</a:t>
            </a:r>
            <a:r>
              <a:rPr lang="ru-RU" sz="1100" dirty="0" smtClean="0"/>
              <a:t> </a:t>
            </a:r>
            <a:r>
              <a:rPr lang="ru-RU" sz="1100" dirty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393405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1604</TotalTime>
  <Words>629</Words>
  <Application>Microsoft Office PowerPoint</Application>
  <PresentationFormat>Экран (4:3)</PresentationFormat>
  <Paragraphs>78</Paragraphs>
  <Slides>17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Техническая</vt:lpstr>
      <vt:lpstr>Деятельность    Отдела информационной политики Кемеровской областной научной библиотеки  им. В.Д. Фёдорова в 2016 году</vt:lpstr>
      <vt:lpstr>Основные задачи Отдела информационной политики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Деятельность    Отдела информационной политики Кемеровской областной научной библиотеки  им. В.Д. Фёдорова в 2016 году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Информационная политика Кемеровской областной научной библиотеки им. В.Д. Фёдорова в 2014 году</dc:title>
  <dc:creator>FROST</dc:creator>
  <cp:lastModifiedBy>FROST</cp:lastModifiedBy>
  <cp:revision>147</cp:revision>
  <dcterms:created xsi:type="dcterms:W3CDTF">2015-02-25T03:23:51Z</dcterms:created>
  <dcterms:modified xsi:type="dcterms:W3CDTF">2016-12-13T09:55:21Z</dcterms:modified>
</cp:coreProperties>
</file>